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CDD2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33" autoAdjust="0"/>
    <p:restoredTop sz="94660"/>
  </p:normalViewPr>
  <p:slideViewPr>
    <p:cSldViewPr>
      <p:cViewPr varScale="1">
        <p:scale>
          <a:sx n="116" d="100"/>
          <a:sy n="116" d="100"/>
        </p:scale>
        <p:origin x="11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EBD6883-012E-BC0F-DCE8-CA38BE9E49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D6249A-2D4D-9ACB-EA1A-B46CD234DC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E268050-D94C-A8F7-BB51-831D9DF6E88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70282F8-5835-D5CC-945C-C2E7A6EFB1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6E7B157-924E-A485-4EFB-8CC4F48769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5EBEFB9-2650-7397-EFF2-47454A281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48E5A8-3E7E-4C69-B8D3-49102BD3E4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230A7C-49E5-D5B1-CD51-5C62DFE01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12220-9464-467F-9831-0C9841AE359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9802920-5945-10D0-4E37-66475FB754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9AF7A22-9DD7-F9F9-89C6-5EE1F572C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0BB115-68AC-A7DD-9756-084389F9F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D3A80-219F-4C5D-92C0-49D7129AD9D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355E9FF-B0A7-1A91-A14A-E67C79AF14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AF1EB67-577B-9361-DD2A-70F950340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AF33F8-BA3B-5620-5FB7-FF7B3186A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097DB-3CFB-493E-AD9C-14B63072C5B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9ED0B8D-CE63-9A36-124A-2C53FBC6B2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55926AF-B9D8-7C42-8C00-1B6DEDE66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6969D6-CBAE-9169-FE32-0FAA53508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B520F-BF05-4895-9DCE-526B570451A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AAF43FD-659E-4F7F-BD72-DCD98DAC87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0077DC1-058E-23BE-9720-D86A4F3E5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D6BF3E-4616-F497-9005-100B3CB48D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0576A-82FC-454A-8305-CFCC827742C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54C9B79-894E-71DE-85E8-394F9C13A4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397677F-7FCE-4509-54C5-F6A0AFB86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FBD594-3B54-0CC2-B750-ADE04A9761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65E5-5062-427B-9A57-2B1CA5768A5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6571F9A-F8D5-C6FC-B62C-894C64B367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B9DB4B5-F396-24B2-4B8D-4EA3ED3CC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30D127-861E-C379-8C00-D49F7EA27C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C627D-C490-4D10-BD94-10533A76ED5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49F2BF1-2932-5AC9-1BFE-6A99CE5E9E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37780ED-CE06-0FFB-DC67-A3D7172E5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5D74C03-6B72-90F8-C7CD-98FDEBFF5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37691-DBCA-4A67-95A7-8ABBCAEDA47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C50C8B7-EA96-8BD3-CE78-C6C804575D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D790DED-C4D2-DD17-14EE-F566C203B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A5701A-2AE2-6B46-A49E-976F7E539A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888F8-6982-4BBE-BC65-F15BF34DE8D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0584FA7-8895-32D9-35D6-64B3EE2C1B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64A101B-B462-2B0B-C5B0-890BB93A2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11E77A-8869-678D-8D1B-64E44567B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2B08F-43BF-4B17-A888-321D5CFA109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57C702A-9F76-8E4C-1F86-957A61C0CA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B8C6BD2-8552-09F0-E7DD-30328E5F1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627284-645D-C104-8AA2-3DCE2F392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48FC9-1C96-4D7D-A44E-0C00DA340B3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4C252BB-3716-1F99-22E8-A00A6CF900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FB80404-F2F7-A8BC-3D82-3EF123DB5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E9F8A2-1CC4-72D5-313C-8DC6298011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630E5-18E0-490F-844D-793C02E3E97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B48182A-4CEA-B759-76E4-6469EB3D6D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28A38A1-475F-3A0F-E911-03027BE8A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6731A0-CCBA-3657-CF35-BF0A6077A5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D1C43-E30A-4FC7-B403-76AB7DE263D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4842FD4-3333-94EB-27CC-E267F37B9A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F83913D-A0D7-293E-9F1C-E83A70315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767609-DDBF-95A2-69A8-0D04E8570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EABD2-6FD1-4AAE-95E9-76C3C36E719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92A89DE0-BD52-0558-DF2D-C515DEB2F4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4B9E111-BE7D-08BE-28AF-547C95F0C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62FDEF-6764-880C-E86C-0253C4C1D8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A4D33-5ECD-4647-B2A9-71D36ECA1CA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47C9974-0C70-EEF5-62FF-335FADF92B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4B1CBC6-EAEB-BDE8-8889-19F5D9F3C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10171E-6271-E955-E250-07ABC5602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E79F6-B7D1-41B3-8D12-D4AE14E6CE1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22E6D16-A67D-D234-28B2-DEDE3078AA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6B13AC0-A110-5C2C-F52A-E50689F2E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AB7696-9E97-D1B3-F7D2-66DDE428E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A1ADB-13E4-483E-8612-F83C14892CA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845EC23-DA5D-4844-FFD0-108745B87E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ABFC176-6C94-ACC3-5321-1FD9A9944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9FE1DB-B056-3F16-7DA7-4FF16A9865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E2A33-2972-4BDB-B41A-227A669C949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6F53C56-9341-FBF0-F9B9-29F4F08E89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0331BCE-B6D2-C8E1-9B36-517336BD8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42FA4B-695C-56D7-2B32-11D182F13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12164-75DF-42C4-B3DE-8A4D2FFF185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735032D9-E32F-BC18-32CE-DB0E1FF0C2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E3AEB02-BA04-BFE2-94BE-3F1CDB2AD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F20326-0E26-68DB-C999-BFD69DE716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6C57A-D5E2-45FD-998D-9A65BE14CBA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1594003-C90C-5659-0AAC-F8433E58EE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64EA1C5-EA7A-7A01-D35E-ADA9BFA25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9B18B8-8544-84A4-95B1-67CA0A62CA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A8100-A4A9-42AD-AB94-2998ADC3BA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D4E314D-2F12-260D-1AC2-A134664119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AE111C5-0FE9-15B4-A9A3-7669627A0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A3F621-A2E0-6CF4-9A2C-B65B46E38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212AA-9024-47F4-845E-8F1545CFBFA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5618103-6B32-D7E6-9887-A4C7EC31A8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BBD5530-29C4-3836-7BA0-BC36A5845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D4113A-B483-7713-F5C8-0A74596BBB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EB6B3-94B3-45CF-95C3-2C8A9406B36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1815547-CD60-C4D7-FE78-43DF7E64C1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8CE2E5F-6F56-3F1E-7D82-2607FFBB2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DA45F8-E6A7-78F9-ACDE-B10E992B2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60A30-64A9-427F-98E8-15335FBF046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DFBBE41-1A74-8083-E313-38AB7899F9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10EEE3C-8A0D-C083-2C2D-DA1D3F300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0EE76D-AD53-F4DD-F0EF-18D89AA77E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9ED60-FDF5-4957-A910-53F4F4ED0AF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A5F9E3B-5CBB-2A02-461F-26936F6E38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F7DE377-66B0-0690-0345-DA28CBBF9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E631CF-E675-660C-97AA-CF85C2012C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DAAEA-63F1-4925-A7F8-268D2343991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A182464-41D2-3C85-BBAA-E7CE0A58F6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553536B-8028-2B1D-3955-F7CA544D1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>
            <a:extLst>
              <a:ext uri="{FF2B5EF4-FFF2-40B4-BE49-F238E27FC236}">
                <a16:creationId xmlns:a16="http://schemas.microsoft.com/office/drawing/2014/main" id="{3DF0A504-A427-7FC1-C998-929E6A7E1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4AE0A36D-2960-3900-F327-09197967F1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239000" cy="2438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>
            <a:lvl1pPr algn="ctr">
              <a:defRPr sz="8900" b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EE1D5D-B947-A64D-C0A3-60162A55E8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172200" cy="16002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5400"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FF26-7A9D-A67A-7BF5-F7BEA4A37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401E1-FA8D-5AF0-9F35-E06DC1BEF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09B00-004E-7382-B18F-05B102B4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D8905-5E82-167F-E12F-E988ACA5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43BB-08BE-4A16-0602-B7790BDC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D8F98-BA4F-40B4-B590-46BD698B2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5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57BEE-B09C-15E3-D41D-CCCF2302E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685800"/>
            <a:ext cx="19812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0EA9D-E782-23B5-0359-42542709F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7912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1C29A-8A65-948D-9B16-5D478859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E4D73-3285-B48C-C4C2-29E7571E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491FD-36FF-A4BB-FB06-02E5EBB8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966C7-262B-4844-9D51-654A5DC66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0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15A5-A26A-B316-1926-C26667B1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4F4D2-0EE9-BC4C-3F2B-1254BCBCF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9CBA8-2E86-1F4B-3796-9D4FE092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B0118-C467-F06C-C4AC-5EB1C6B6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27A7-DB65-49B8-6FA3-659699F9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E7866-77CF-47EA-906B-EC27BAEC2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5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A229-B9F6-7F9D-66F1-42EF52E5E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0939C-9584-4F8C-D152-19209F666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B2EBA-3246-ACE4-9FD0-9445FFFB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4A6D3-E735-7F34-5A77-2919A1AA0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B8CC7-F4A4-5CAB-6351-FC510CA1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05616-989C-40BF-A0BC-84E4DA3A5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3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E30B-B671-8CBA-91F9-724053EE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3A5F6-1E12-21BB-BFF4-4D5F12EC7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38481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6C87F-6ADB-7CA4-2C4A-37CCB8710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33900" y="2057400"/>
            <a:ext cx="38481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D5991-F2B7-21C0-8076-0E694EEC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326E8-63AF-D2E3-30C1-0C9971FC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9593-89EC-4A50-F91D-9FCCC3E9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3AEEA-53BF-4FA9-A1EB-FC01D0F45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17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19A6-F521-C592-9AF0-AB28CB34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C40A8-A67C-13BB-EC5F-8F18E4D06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4F494-F78D-4386-DF10-D91CA2D75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061C6-606B-BE85-E250-F9B83CB75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C76444-9778-8491-EFD2-580F262ED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650BF1-9BAD-5952-44A9-42BEA35C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368198-29CD-3AA1-CB82-7AF1F09C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6624C0-3681-EA19-2684-76628F79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19DB1-5334-4F2A-973D-AE51553E6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6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0FEE-DD86-4B6C-14B5-F9BDAF5A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2BB1C-60D9-E727-199D-98F1D3DA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96DF3-DF09-8DE9-6B4A-FB81E2F06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5457E-06CE-DAA5-E1AE-FE7B2EAD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8BFB8-9611-4ACE-980A-BB87594EC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9DAF1-9DEE-035B-D08E-002BD5EA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F6EC1-CAE2-85DD-9434-6D53A060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CD6DE-7317-2074-77E5-C8116033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9BC5-7B13-4C1F-B416-3350245BE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0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B5FA-1206-FF76-DCDB-4C61535F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A505-5501-A1C6-2367-51ABF6D2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7D785-65D0-163F-7557-BCACECF4C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048DA-D330-22D9-23E6-93A839CE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5874E-68BA-7933-1925-7532588F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BE703-6106-2292-6046-DF7CAD6B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BC8D8-32E3-43E4-8D9B-D9E219FC8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70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EAA8-07EA-76B5-804F-0DA4BF13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8F597-1170-9AD6-DDE4-EE271AC82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925D-9383-CED5-EF53-6C5440271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27D71-77ED-BBD3-CA78-1D8BDA3B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C5C9D-9DB3-5133-8049-24CB6401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F0344-256F-CD77-07BC-D4870B80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F80CA-C4BF-4D1A-BEE0-1BB18273A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51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>
            <a:extLst>
              <a:ext uri="{FF2B5EF4-FFF2-40B4-BE49-F238E27FC236}">
                <a16:creationId xmlns:a16="http://schemas.microsoft.com/office/drawing/2014/main" id="{839838EE-258A-312E-2B14-3E4D43983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D95FBD8C-1ACB-D203-3AFD-BB512ABE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6162F0-E5DF-A815-9E9A-7AC2DAC67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57400"/>
            <a:ext cx="7848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2CA76A-49B9-9F51-CE75-B8939713F5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B3B24E-BAC0-D8DA-B4A4-C731F731DA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4876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F53C6B-131F-CD78-634F-28EF59E5F4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532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14E4B79D-04E6-4CA1-B78C-6C6E249DCD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anose="030705020405070703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4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Char char="–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–"/>
        <a:defRPr sz="3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3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F63844A4-DF6D-C6D5-0566-7E066272C7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8100" b="1"/>
              <a:t>Formulas for Geometry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1F953E9-9F28-1DC7-AB2F-FC971C534A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Mr. Ryan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04EF985-7B38-1A6A-317A-5D48CD38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45055EF-6FD8-E56E-F6FC-AE9D3E66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6ED-684F-4189-A3C2-AF023C4540C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027C1DB-88AA-81F7-B927-714F6EE8B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Square/Rectangle Formula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98A7799-E1FB-F29B-7735-6679464ED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/>
              <a:t>Perimeter=2(Length+Width)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P= 2(25+14)                      P=2(20+20)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P= 50+28			     P=40+40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P= 78				     P=80	</a:t>
            </a:r>
          </a:p>
          <a:p>
            <a:pPr>
              <a:lnSpc>
                <a:spcPct val="80000"/>
              </a:lnSpc>
            </a:pPr>
            <a:endParaRPr lang="en-US" altLang="en-US" sz="320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B275B49-3798-8E2D-111E-0F843C7F3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2743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8AF0A3C6-F668-EF48-3BE5-26E73A10C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8A9AE884-1229-AFD4-A985-B3613D54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096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25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EF76267-A184-43A8-E683-05142F63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572000"/>
            <a:ext cx="1295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0F4E0CFE-F500-B5D2-A7EB-27A75DDAF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9436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6E2850D-C203-0E2D-6F02-D0ED7922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1ABF3D8-455F-266A-9BF2-94BB3BC4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994E-ED58-4D36-BB84-0E268EBA02F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5E62270-8E53-962F-6ECF-6C114C966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shapes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87999C-3737-C00A-F379-81CF811B2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066800"/>
          </a:xfrm>
        </p:spPr>
        <p:txBody>
          <a:bodyPr/>
          <a:lstStyle/>
          <a:p>
            <a:r>
              <a:rPr lang="en-US" altLang="en-US"/>
              <a:t>Just add up EACH segment</a:t>
            </a: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1A82C41B-E226-19C3-F4CE-0760982E7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62400"/>
            <a:ext cx="1676400" cy="1600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CF933DED-BF71-3154-B17B-6E74372C0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572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467748F6-2B2C-56BB-7C95-75EBA7E3D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5980113"/>
            <a:ext cx="605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 sides, each side 10 so 10+10+10+10+10+10+10+10=80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714D7D7-F404-3BAE-A901-636ED19A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000279E-FB89-7C55-2D42-EAF6428B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096C-5060-45C7-AB8D-173B29765B7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9F0ECD5-5D22-682E-01BA-876E69A58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Odd shapes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CB3A213-0ED0-084E-1FD5-366244074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Count ALL sides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Remember if one side blank, it’s equal to its opposite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BAA88F1-02B6-10B2-DB0B-F3D842D82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0"/>
            <a:ext cx="2057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084BD2EC-B0C9-D8D7-0715-75626F90C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57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0FBD979C-A559-07E8-4764-C2AD93906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25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E252FA28-7507-7694-D0F6-F9550684C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1981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FA7438E8-9773-776D-8DA7-71FD8CA4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657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AE8603A3-AC35-F6E5-A31C-C1AA23D78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19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FC12E0A8-9563-203C-B540-F82CBB838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267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082FD640-876E-7B6C-3238-43BB1B1C3B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43000" y="4419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3A3724A3-5D42-7E8D-5B68-8EC4AC5D64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952E29FF-21B0-0D29-30A2-53C670B83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53705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86AF93A5-5ABB-B6F0-90C5-DAF0822EF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922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D54B3DF1-154C-D61C-A7AB-E7462C149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932113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25+25=50 (for Length)</a:t>
            </a:r>
          </a:p>
        </p:txBody>
      </p:sp>
      <p:sp>
        <p:nvSpPr>
          <p:cNvPr id="16403" name="Line 19">
            <a:extLst>
              <a:ext uri="{FF2B5EF4-FFF2-40B4-BE49-F238E27FC236}">
                <a16:creationId xmlns:a16="http://schemas.microsoft.com/office/drawing/2014/main" id="{4D4E07B3-AFFB-FAE7-A52E-DF526CA7BC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4" name="Line 20">
            <a:extLst>
              <a:ext uri="{FF2B5EF4-FFF2-40B4-BE49-F238E27FC236}">
                <a16:creationId xmlns:a16="http://schemas.microsoft.com/office/drawing/2014/main" id="{FB64D20A-95FD-F289-2C80-0E291A01C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5" name="Line 21">
            <a:extLst>
              <a:ext uri="{FF2B5EF4-FFF2-40B4-BE49-F238E27FC236}">
                <a16:creationId xmlns:a16="http://schemas.microsoft.com/office/drawing/2014/main" id="{B51BF994-D72A-3146-0871-CEFAA7E662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6" name="Line 22">
            <a:extLst>
              <a:ext uri="{FF2B5EF4-FFF2-40B4-BE49-F238E27FC236}">
                <a16:creationId xmlns:a16="http://schemas.microsoft.com/office/drawing/2014/main" id="{4CBE02A1-F89A-0E0B-93B4-C95A0C7375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8F78F884-9F74-B2EB-39AB-5056B02D4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2855913"/>
            <a:ext cx="286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15+5+15+5=40 (for Width)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BF26313B-83FB-D508-47FB-AC8E41DFD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6056313"/>
            <a:ext cx="156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Perimeter=90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4133A67-2B48-9325-F34E-28FD449B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A6A5D28-F930-B019-5F63-9F35EE21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CD4D-4D30-40F9-9B9E-27F446F68CC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6861159-6345-2ECC-8E35-06334E358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21BC17C-01C3-0FA8-C1B9-9963CEBEC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Area is the ENTIRE INSIDE of a shape</a:t>
            </a:r>
          </a:p>
          <a:p>
            <a:r>
              <a:rPr lang="en-US" altLang="en-US"/>
              <a:t>It is always measured in “squares” (sq. inch, sq ft)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DA05F23-789B-4E1F-C412-2DF4B7F7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1E7155E-34CE-4DFC-4D9B-D5761495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2498-7B8D-43C1-8A04-A9951F4342C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1338E03C-5951-E5E9-E928-7BF0C89DE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24200"/>
            <a:ext cx="2895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6BA6A32-6BEE-E66B-92C7-4119BC386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717B5AC-B8F6-655B-6786-473D0864A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83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Square units means that “that” many squares fit inside that shape (if measured in feet…it’s feet…if meters…it’s meters.  In this example the area is 4 square units…note 4 squares fit)</a:t>
            </a: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F83B1AE5-9C07-FD06-0AE0-595460CB9D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39877B25-580C-165A-50A6-03938025B8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id="{E09F188C-3C17-9B67-5DAE-FC81E44F59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657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1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7082E364-965A-9E01-A0EE-052ED542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31242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id="{425D4D21-D245-4F2C-4E1A-27A31D539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200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E32C35CC-611B-489F-F9B7-CD930D626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572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3430F120-8085-8FB3-F75C-FAD13A69B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96000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units (ft, in, m)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98713309-557D-A716-CB25-7561D9E45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657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35A7BEA7-5D62-4D63-0723-53E40307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953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FBC7A0FF-E567-305F-CF69-9327CE6A7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029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202DF87-08C9-AAC0-6E2D-D7B79BC5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6F27AC0-F8E3-C993-A8FD-621AAD57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5A1-0F37-41A7-984C-B26B82BF269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D28B1E0-8166-67AE-7555-0CF5133F7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Area of Squares/Rectangles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2AC3479-DA69-0AE9-B831-3F9D423A7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143000"/>
          </a:xfrm>
        </p:spPr>
        <p:txBody>
          <a:bodyPr/>
          <a:lstStyle/>
          <a:p>
            <a:r>
              <a:rPr lang="en-US" altLang="en-US"/>
              <a:t>Length x Width=Area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58D0F64-BFE2-1A92-A740-480D8F95A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00400"/>
            <a:ext cx="31242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BF59129A-D988-15B7-047A-852EB3B0A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24200"/>
            <a:ext cx="2895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FF08DBC9-E7DF-EE40-8001-2FE1E8AC9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200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793E7216-6888-1C97-54D7-BC5886166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19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574E6489-4C2B-F1FE-380C-38E1DB78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4608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B5B102E2-A4CB-2ED8-8914-FEA90F01B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19800"/>
            <a:ext cx="389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Length(2) xWidth(2) = 4 square units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626B41-D6F8-B464-5991-04DD42A1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7670210-3251-B8D3-B937-A421D529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955A-FA49-41BC-854E-572C0DD14F6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73F3EF3-12C5-8D5A-6664-B7BA54122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Parallelogram Area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D8698BD-AFAA-1771-13A5-5328F97A3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Same idea as squares &amp; rectangles, but they change the words to Base (length:bottom of shape) and height (width)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1354F00-7788-F325-1744-681453ED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587A75B-04E5-C76E-F246-08EFBF4E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208F-01DC-4705-A13C-B77D26E43BF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ED5FB1A-CC99-FACC-C0A1-AC7629DD7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Parallelogram Area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3C00F1-5415-51EF-2868-6F370F599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Area=Base x Height</a:t>
            </a:r>
          </a:p>
          <a:p>
            <a:pPr>
              <a:lnSpc>
                <a:spcPct val="90000"/>
              </a:lnSpc>
            </a:pPr>
            <a:r>
              <a:rPr lang="en-US" altLang="en-US"/>
              <a:t>(Area=length x width)</a:t>
            </a:r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7E4CCADF-056A-61B3-0E29-ED21F9A81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38600"/>
            <a:ext cx="2133600" cy="1371600"/>
          </a:xfrm>
          <a:prstGeom prst="parallelogram">
            <a:avLst>
              <a:gd name="adj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35A43E34-8405-D1FE-877A-9FA64DEC1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5751513"/>
            <a:ext cx="163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BASE (length)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CA2AA72A-EA59-B2FD-D10D-F5C1314FF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Height (width)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3BD79FAE-EF59-E5C6-3507-EEC035C91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5446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957C4B7A-28AB-554A-1D59-E1D3762C7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26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F05AD251-9247-508D-4CFB-55C9EA22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0960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Base 8 x Height 5 = Area 40</a:t>
            </a:r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6F79B96C-DD13-5292-A2FE-A2CF1D5C4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14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7F295532-85A4-0D5F-E2D7-139FCBE69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038600"/>
            <a:ext cx="269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diagonal line is NOT</a:t>
            </a:r>
          </a:p>
          <a:p>
            <a:r>
              <a:rPr lang="en-US" altLang="en-US"/>
              <a:t>the height!!!</a:t>
            </a:r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1540C4BB-CE1B-0EA3-FBB7-F3A613E52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1AA8945-154F-86C9-74A7-EB27138F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8AF354A-99D8-9B5B-53CC-8760A431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1687-8866-4150-B17A-2495FDD3D2B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83E4891-2BDF-8B7C-71C8-3579DA875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REAL formula for area of squares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69743F-2686-2E45-3C27-D81883FFB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Area= S^2</a:t>
            </a:r>
          </a:p>
          <a:p>
            <a:r>
              <a:rPr lang="en-US" altLang="en-US"/>
              <a:t>Area= Side x Side (side squared) (just a different way of saying length x width)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344264A4-B7BA-B03F-2695-0DDF86B7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F1D86921-01B3-1889-1AE5-C3BA750A5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054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Side one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DC76293E-22E9-17DD-A791-5D0B4A6DD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0198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Side two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744D51E-A5D8-4B30-46EC-3AF88C09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7D9E51D-2DEF-D3A3-A00B-0F32C8CD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DBEF-E34F-4D2B-B07B-8A583DA12D6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F80B105-5E26-FF19-C21B-037BF2904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Different Names/Same idea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9E018FD-451D-1BA0-CBDB-695097255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Length x Width = Area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Side x Side = Area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Base x Height = Area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F7B056A0-32AD-0B98-6F43-1A6A30220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505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7E19A14-355E-8938-DBFA-0F467C909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9812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id="{66811F57-03FC-6E64-31B7-80EB15A8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1214438" cy="914400"/>
          </a:xfrm>
          <a:prstGeom prst="parallelogram">
            <a:avLst>
              <a:gd name="adj" fmla="val 332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CB845FF-C215-1BF6-C569-73FB3637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A49E99F-F3AC-D1A3-A164-7175894E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4049-CDC6-4FFB-86B7-3965365268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1C01DBE-10DB-7A1D-16B9-CDD0A6DF9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Don’t Get Scared!!!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3E84B8-E6A5-8253-8E30-3CC1AEFDF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Evil mathematicians have created formulas to save you time.  But, they always change the letters of the formulas to scare you!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9B13F48-A2A4-C726-4EEB-D86A50E4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3CC8F56-EC07-8445-063D-7F177045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0B67-02DA-4B75-B7DC-D498F90ACBB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05A6728-0CF0-B61A-A8EC-7D7DB439B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 of a Triangle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BC16430-2232-1F50-C8CC-CA2D3224F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2514600"/>
          </a:xfrm>
        </p:spPr>
        <p:txBody>
          <a:bodyPr/>
          <a:lstStyle/>
          <a:p>
            <a:r>
              <a:rPr lang="en-US" altLang="en-US"/>
              <a:t>½ Base x Height = Area</a:t>
            </a:r>
          </a:p>
          <a:p>
            <a:r>
              <a:rPr lang="en-US" altLang="en-US"/>
              <a:t>(It’s ½ because ½ of the “square” is missing)</a:t>
            </a:r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id="{A86284D4-E7A0-8DE2-9EA4-2B4FAB6E3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724400"/>
            <a:ext cx="1676400" cy="1524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AutoShape 5">
            <a:extLst>
              <a:ext uri="{FF2B5EF4-FFF2-40B4-BE49-F238E27FC236}">
                <a16:creationId xmlns:a16="http://schemas.microsoft.com/office/drawing/2014/main" id="{6DBB94EA-0901-F3F6-E2A6-11F02BE80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004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544E364A-29D4-58CA-8E0A-20885D9EC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43037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Base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C8BD5276-09DD-3E20-81EB-1EE186428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3694113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Height</a:t>
            </a:r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8A4D89AF-44DF-2D25-20E9-FCA7B238B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5" name="AutoShape 9">
            <a:extLst>
              <a:ext uri="{FF2B5EF4-FFF2-40B4-BE49-F238E27FC236}">
                <a16:creationId xmlns:a16="http://schemas.microsoft.com/office/drawing/2014/main" id="{77A2FC9B-782F-D793-DDCC-A4E2088A2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410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EC525AA3-E353-93BE-29AC-F808D69B8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5370513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Height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86C8856A-BDEF-2131-81D3-8EF91E8EA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62849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Base</a:t>
            </a:r>
          </a:p>
        </p:txBody>
      </p:sp>
      <p:sp>
        <p:nvSpPr>
          <p:cNvPr id="24588" name="Text Box 12">
            <a:extLst>
              <a:ext uri="{FF2B5EF4-FFF2-40B4-BE49-F238E27FC236}">
                <a16:creationId xmlns:a16="http://schemas.microsoft.com/office/drawing/2014/main" id="{DD2C0658-9914-F832-D89D-58D92ED8E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id="{69FCFB89-FF81-E440-9194-8C05C6BD5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4075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24590" name="Text Box 14">
            <a:extLst>
              <a:ext uri="{FF2B5EF4-FFF2-40B4-BE49-F238E27FC236}">
                <a16:creationId xmlns:a16="http://schemas.microsoft.com/office/drawing/2014/main" id="{8F30E602-A737-E888-81EE-E1CAB2A5A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5522913"/>
            <a:ext cx="2603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½ Base x Height = Area</a:t>
            </a:r>
          </a:p>
          <a:p>
            <a:r>
              <a:rPr lang="en-US" altLang="en-US"/>
              <a:t>½ (8)     x     5     = Area</a:t>
            </a:r>
          </a:p>
          <a:p>
            <a:r>
              <a:rPr lang="en-US" altLang="en-US"/>
              <a:t>   4        x      5    =  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B7A3196-32DC-F8C4-CE0D-473E648B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DCCF015-6497-12B7-FFC8-58918141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B74E-6B26-46E0-9CBB-53FE5773E77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7B193A3-A40B-081A-E26F-5135F880E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 of a Circle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8F5E8C9-235A-BE53-D8E0-E3B044E5B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Pi= 3.14</a:t>
            </a:r>
          </a:p>
          <a:p>
            <a:r>
              <a:rPr lang="en-US" altLang="en-US"/>
              <a:t>Radius: from center (origin) of circle to ANY side</a:t>
            </a:r>
          </a:p>
          <a:p>
            <a:r>
              <a:rPr lang="en-US" altLang="en-US"/>
              <a:t>Area= pi x (Radius x Radius)</a:t>
            </a:r>
            <a:endParaRPr lang="el-G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A90790C-4B7C-51C4-AB7C-0073F310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E50B836-256C-A39A-29EC-2DA1C223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A27E-2604-4185-97FA-AE580AFB974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A096940-7982-84E3-AACA-DC9B84769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Circumference of a Circle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1540CF5-A03D-067E-C2E3-FF7BC9656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3124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/>
              <a:t>Perimeter/Circumference = pi x diameter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Pi is always 3.14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Circumference is a fancy name for perimeter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The diameter is  a line from one side to the other side of a circle through its origin (It’s twice the radius)</a:t>
            </a:r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AA0CB86E-5839-DD1A-F6FF-74996FAA6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495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6F63AD2C-D164-FA68-DD7B-6A634568D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4" name="Oval 6">
            <a:extLst>
              <a:ext uri="{FF2B5EF4-FFF2-40B4-BE49-F238E27FC236}">
                <a16:creationId xmlns:a16="http://schemas.microsoft.com/office/drawing/2014/main" id="{6E6116C8-1C19-EA2B-7EA9-A4513A21F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41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7861C4D3-0B1B-DF01-AF4F-AC9F9FF3E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286DCB27-A41E-6CBB-2B6F-2C9E4201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5599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the radius is 5, then the diameter is 10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8CE5543-A3E8-6AB2-19CD-B470DE55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B1B3A78-5B13-C867-DCCD-F8BE1CF7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6C1D-6AC1-47D7-BE6A-86CD643B8B1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5779B2E-9677-B33E-7650-F1E1CBE5B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 of a circle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2F4B8E8-AB4A-FBA6-945A-0F842200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Area = piR^2</a:t>
            </a:r>
          </a:p>
          <a:p>
            <a:pPr>
              <a:lnSpc>
                <a:spcPct val="90000"/>
              </a:lnSpc>
            </a:pPr>
            <a:r>
              <a:rPr lang="en-US" altLang="en-US"/>
              <a:t>Pi = 3.14   and R=Radius</a:t>
            </a:r>
          </a:p>
        </p:txBody>
      </p:sp>
      <p:sp>
        <p:nvSpPr>
          <p:cNvPr id="26628" name="Oval 4">
            <a:extLst>
              <a:ext uri="{FF2B5EF4-FFF2-40B4-BE49-F238E27FC236}">
                <a16:creationId xmlns:a16="http://schemas.microsoft.com/office/drawing/2014/main" id="{8A522B64-7188-B232-1FBD-E1CEC203D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2057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43B5CC96-3CF0-7867-C9CB-F827D3C98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A1CD58C3-4C0C-CB24-B638-8A8A8E9F2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5720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Radius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4CDDAB00-7058-C709-577D-7E21C3295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91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F2AB9570-C974-DDB6-0D7B-E922A4537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9436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Area=3.14 x (5 x 5)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68436668-2B47-33F8-3692-357E457D0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5903913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Perimeter = 3.14 x 10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17DC6EA-3A6E-FA17-EB96-BE318565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F218BA6-F18C-AECF-A360-91DCC810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26D8-359B-4EE8-B369-515C8E6B838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73E97E2-2B42-1DA6-9BF2-3C9C92D6D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You’re Done		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25ADBD1-2059-4E65-6F85-314612B85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/>
              <a:t>Squares, rectangles and parallelograms area are almost the same (LxW)</a:t>
            </a:r>
          </a:p>
          <a:p>
            <a:pPr>
              <a:lnSpc>
                <a:spcPct val="80000"/>
              </a:lnSpc>
            </a:pPr>
            <a:r>
              <a:rPr lang="en-US" altLang="en-US" sz="4000"/>
              <a:t>Triangles are ½ cause your missing ½</a:t>
            </a:r>
          </a:p>
          <a:p>
            <a:pPr>
              <a:lnSpc>
                <a:spcPct val="80000"/>
              </a:lnSpc>
            </a:pPr>
            <a:r>
              <a:rPr lang="en-US" altLang="en-US" sz="4000"/>
              <a:t>Circles have fancy names, but just follow the formula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949F624-EC95-533E-4E4D-EAE82749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E30D95C-2D21-C6C8-D064-A83877CB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F96A-FE04-4575-9BB9-45B5994FC89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A369395-811A-63B2-13F0-AD6B73D8A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ym typeface="Wingdings" panose="05000000000000000000" pitchFamily="2" charset="2"/>
              </a:rPr>
              <a:t></a:t>
            </a:r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AD4A936-6AA7-75BD-146C-49CEEE97F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most tests you will have the formulas given to you.  Just remember which one to use for which shape and you’ll do fine.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D315E-EAB4-5F38-C711-BD10BA6B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FB5FFB-7E70-8D94-09F1-59E574C2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7F31-5560-4028-90AD-50B450396F3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FD4DF081-F5DE-B0FD-AA35-2C1935A75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A8E547C-C60D-2574-D059-08016D06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3D48EB6-B8C6-278F-EF9B-AC3C42E5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DC72-2F29-4D39-80C6-B31B16B46DC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F4E7B97-6D13-99FD-DD22-A19421C66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Perimeter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9A99208-7321-3DA4-6990-D7CAC65FA5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Any shape’s “perimeter” is the outside of the shape…like a fence around a yard.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E79BFCC-3CA6-D6F5-4A36-0BB64AE73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07B5E292-B58F-CD92-E550-E623D2534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953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C190902D-62AA-2C3B-26FD-EA0F565A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9530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CDA8226-771D-7F8D-83CD-B24FFC53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1579C6E-D88F-0ED4-7D1E-FF6A8774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D3E-6F99-462D-AB47-D4A11553029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FFDCF85-FC70-0882-8379-267C4C2F3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Perimeter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68B340A-ED2B-1D14-9F3E-A2B2F1503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calculate the perimeter of any shape, just add up “each” line segment of the “fence”.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640EE58-B866-5EC1-58F3-32B7E737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D52EF1-FE37-F998-926D-C319922C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072-7560-4C64-92DD-2D810697E2F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AA3DF9E-7E7A-93C6-E599-63BCFB6BA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Perimeter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C9794D4-7CED-40D0-CA7D-7EB33E9D7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Triangles have 3 sides…add up each sides length.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7DE3B065-2729-E464-BD44-8801E0C71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05200"/>
            <a:ext cx="1828800" cy="1676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5AA9743B-B6D3-5046-FC96-AEC607FF9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91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6D7B6883-E82A-175D-B1D7-C47358E18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160F9542-E08D-35D5-7F4B-551391C9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181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31A7F259-F01E-B0FA-F4CA-4C4A335A7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27669376-BB38-78F6-11DD-8F5E4FE58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191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0E0B3243-8934-ADED-F60B-29C46FFA2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9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9272B040-CFAF-CEE1-9103-D3AA29E0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5903913"/>
            <a:ext cx="245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8+8+8=24</a:t>
            </a:r>
          </a:p>
          <a:p>
            <a:r>
              <a:rPr lang="en-US" altLang="en-US"/>
              <a:t>The Perimeter is 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FE2C940-5961-51A6-DA99-32A6B8E6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7FDBA52-9C68-7714-7351-68A8079F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4D58-D5B8-4880-B819-7F17BCC1CD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4C663D6-DF43-4BCC-6B26-81BB67E45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Perimeter	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41B0F8-1AE0-70E1-064D-7824D8A58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square has 4 sides of a fence</a:t>
            </a: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AEFDF00C-E924-92F7-2D37-7F5153F8B636}"/>
              </a:ext>
            </a:extLst>
          </p:cNvPr>
          <p:cNvSpPr>
            <a:spLocks noChangeArrowheads="1"/>
          </p:cNvSpPr>
          <p:nvPr/>
        </p:nvSpPr>
        <p:spPr bwMode="auto">
          <a:xfrm rot="2740747">
            <a:off x="3013076" y="3751262"/>
            <a:ext cx="2133600" cy="21177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5A0FC117-92A1-CB4F-5CEC-B1B9FB6A5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572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CE9EE906-F761-2E41-9B83-0CBCCF558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648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60C21672-E3DB-DC9F-9B6C-2EF0C21D3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562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0248" name="AutoShape 8">
            <a:extLst>
              <a:ext uri="{FF2B5EF4-FFF2-40B4-BE49-F238E27FC236}">
                <a16:creationId xmlns:a16="http://schemas.microsoft.com/office/drawing/2014/main" id="{C5046463-2043-5C50-C7D9-E48F89BFF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971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9D2D3C6C-49CC-7EC7-1707-E21B362F3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244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8FB3BE4-64AD-EEC9-59C4-4E44EB2D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8006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9C140139-A77B-08E0-FDFF-CEAD1578E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096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1342F15F-CA28-31FA-579A-1E51FD3D0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29321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56D89909-1F1F-F2A7-D558-5304519C8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8674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12+12+12+12=48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E911144-1E78-4D6A-A7F9-E4236564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A347656-4F61-0D1C-703F-4DB6DC42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1C25-86B6-46F3-97E3-ED7AE26A5A1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1121072-3454-815D-45C6-89981FFE5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Perimeter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717218F-6F99-971D-5690-8DF23C7AA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Sometimes, problems may only give you two measurements for a square or rectangle.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 problem…use the formula for squares/rectangles (only!)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6F1E7EA-A131-2A94-0654-4E7558B0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3CFBD6D-3634-157C-EA17-434A36CC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1793-C81D-4125-818A-DCDE859BFA3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9DF8824-8E97-799E-7CD7-00942599E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Remember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00FA6E4-1370-6B78-5FC2-DE3F8CFD9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4419600"/>
          </a:xfrm>
        </p:spPr>
        <p:txBody>
          <a:bodyPr/>
          <a:lstStyle/>
          <a:p>
            <a:r>
              <a:rPr lang="en-US" altLang="en-US" sz="3200"/>
              <a:t>Squares ALL sides are equal…so if they give you one side, you know ALL the sides</a:t>
            </a:r>
          </a:p>
          <a:p>
            <a:r>
              <a:rPr lang="en-US" altLang="en-US" sz="3200"/>
              <a:t>Length=the Largest side</a:t>
            </a:r>
          </a:p>
          <a:p>
            <a:r>
              <a:rPr lang="en-US" altLang="en-US" sz="3200"/>
              <a:t>If they “leave” numbers out, they are equal to their opposite side.  If they give you the bottom of a square/rectangle type shape then the top is the same</a:t>
            </a:r>
          </a:p>
          <a:p>
            <a:endParaRPr lang="en-US" altLang="en-US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B949DDD-C933-E41F-2303-E734943D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Free powerpoint template: www.brainybetty.com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42B7F11-5598-CB41-93F6-054E7861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2AC3-BDCE-4295-82A5-D9B42941A48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36136CB-47B8-6833-1390-A9D200C41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Same!!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6EDE860-DF77-E8F1-A043-4E770D059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066800"/>
          </a:xfrm>
        </p:spPr>
        <p:txBody>
          <a:bodyPr/>
          <a:lstStyle/>
          <a:p>
            <a:r>
              <a:rPr lang="en-US" altLang="en-US" sz="4000"/>
              <a:t>If the bottom is 15…the top is…</a:t>
            </a:r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DD771C83-015C-E808-14E3-CD998E31D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14800"/>
            <a:ext cx="3124200" cy="17526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4343" name="AutoShape 7">
            <a:extLst>
              <a:ext uri="{FF2B5EF4-FFF2-40B4-BE49-F238E27FC236}">
                <a16:creationId xmlns:a16="http://schemas.microsoft.com/office/drawing/2014/main" id="{55DBFBBA-6EFF-AE9C-6589-909BA273E9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60960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Text Box 8">
            <a:extLst>
              <a:ext uri="{FF2B5EF4-FFF2-40B4-BE49-F238E27FC236}">
                <a16:creationId xmlns:a16="http://schemas.microsoft.com/office/drawing/2014/main" id="{324257F1-B0C2-0DC7-A96B-D303CFB3E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096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6">
  <a:themeElements>
    <a:clrScheme name="Design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6">
      <a:majorFont>
        <a:latin typeface="Rage Italic"/>
        <a:ea typeface=""/>
        <a:cs typeface=""/>
      </a:majorFont>
      <a:minorFont>
        <a:latin typeface="Rage Ital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Design6</Template>
  <TotalTime>187</TotalTime>
  <Words>1090</Words>
  <Application>Microsoft Office PowerPoint</Application>
  <PresentationFormat>On-screen Show (4:3)</PresentationFormat>
  <Paragraphs>207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Rage Italic</vt:lpstr>
      <vt:lpstr>Verdana</vt:lpstr>
      <vt:lpstr>Wingdings</vt:lpstr>
      <vt:lpstr>Design6</vt:lpstr>
      <vt:lpstr>Formulas for Geometry</vt:lpstr>
      <vt:lpstr>Don’t Get Scared!!!</vt:lpstr>
      <vt:lpstr>Perimeter</vt:lpstr>
      <vt:lpstr>Perimeter</vt:lpstr>
      <vt:lpstr>Perimeter</vt:lpstr>
      <vt:lpstr>Perimeter </vt:lpstr>
      <vt:lpstr>Perimeter</vt:lpstr>
      <vt:lpstr>Remember</vt:lpstr>
      <vt:lpstr>The Same!!</vt:lpstr>
      <vt:lpstr>Square/Rectangle Formula</vt:lpstr>
      <vt:lpstr>Other shapes</vt:lpstr>
      <vt:lpstr>Odd shapes</vt:lpstr>
      <vt:lpstr>Area</vt:lpstr>
      <vt:lpstr>AREA</vt:lpstr>
      <vt:lpstr>Area of Squares/Rectangles</vt:lpstr>
      <vt:lpstr>Parallelogram Area</vt:lpstr>
      <vt:lpstr>Parallelogram Area</vt:lpstr>
      <vt:lpstr>REAL formula for area of squares</vt:lpstr>
      <vt:lpstr>Different Names/Same idea</vt:lpstr>
      <vt:lpstr>Area of a Triangle</vt:lpstr>
      <vt:lpstr>Area of a Circle</vt:lpstr>
      <vt:lpstr>Circumference of a Circle</vt:lpstr>
      <vt:lpstr>Area of a circle</vt:lpstr>
      <vt:lpstr>You’re Done  </vt:lpstr>
      <vt:lpstr>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for Geometry</dc:title>
  <dc:creator>Mr. Ryan</dc:creator>
  <cp:lastModifiedBy>Nayan GRIFFITHS</cp:lastModifiedBy>
  <cp:revision>16</cp:revision>
  <dcterms:created xsi:type="dcterms:W3CDTF">2006-02-13T01:42:33Z</dcterms:created>
  <dcterms:modified xsi:type="dcterms:W3CDTF">2023-03-24T13:36:23Z</dcterms:modified>
</cp:coreProperties>
</file>